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2"/>
  </p:notesMasterIdLst>
  <p:sldIdLst>
    <p:sldId id="286" r:id="rId2"/>
    <p:sldId id="292" r:id="rId3"/>
    <p:sldId id="1393" r:id="rId4"/>
    <p:sldId id="1395" r:id="rId5"/>
    <p:sldId id="1396" r:id="rId6"/>
    <p:sldId id="1329" r:id="rId7"/>
    <p:sldId id="1350" r:id="rId8"/>
    <p:sldId id="1352" r:id="rId9"/>
    <p:sldId id="1351" r:id="rId10"/>
    <p:sldId id="1372" r:id="rId11"/>
    <p:sldId id="1398" r:id="rId12"/>
    <p:sldId id="1324" r:id="rId13"/>
    <p:sldId id="1330" r:id="rId14"/>
    <p:sldId id="1331" r:id="rId15"/>
    <p:sldId id="1332" r:id="rId16"/>
    <p:sldId id="1390" r:id="rId17"/>
    <p:sldId id="1357" r:id="rId18"/>
    <p:sldId id="1369" r:id="rId19"/>
    <p:sldId id="1400" r:id="rId20"/>
    <p:sldId id="1403" r:id="rId21"/>
    <p:sldId id="1401" r:id="rId22"/>
    <p:sldId id="1356" r:id="rId23"/>
    <p:sldId id="1402" r:id="rId24"/>
    <p:sldId id="1367" r:id="rId25"/>
    <p:sldId id="1368" r:id="rId26"/>
    <p:sldId id="1378" r:id="rId27"/>
    <p:sldId id="1379" r:id="rId28"/>
    <p:sldId id="1380" r:id="rId29"/>
    <p:sldId id="1381" r:id="rId30"/>
    <p:sldId id="1382" r:id="rId31"/>
    <p:sldId id="1383" r:id="rId32"/>
    <p:sldId id="1384" r:id="rId33"/>
    <p:sldId id="1385" r:id="rId34"/>
    <p:sldId id="1386" r:id="rId35"/>
    <p:sldId id="1360" r:id="rId36"/>
    <p:sldId id="1361" r:id="rId37"/>
    <p:sldId id="1365" r:id="rId38"/>
    <p:sldId id="1376" r:id="rId39"/>
    <p:sldId id="1377" r:id="rId40"/>
    <p:sldId id="1363" r:id="rId41"/>
  </p:sldIdLst>
  <p:sldSz cx="12192000" cy="6858000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Consolas" panose="020B0609020204030204" pitchFamily="49" charset="0"/>
      <p:regular r:id="rId47"/>
      <p:bold r:id="rId48"/>
      <p:italic r:id="rId49"/>
      <p:boldItalic r:id="rId50"/>
    </p:embeddedFont>
    <p:embeddedFont>
      <p:font typeface="Open Sans" panose="020B0606030504020204" pitchFamily="34" charset="0"/>
      <p:regular r:id="rId51"/>
      <p:bold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087E4"/>
    <a:srgbClr val="004685"/>
    <a:srgbClr val="016CB5"/>
    <a:srgbClr val="008438"/>
    <a:srgbClr val="001B52"/>
    <a:srgbClr val="005826"/>
    <a:srgbClr val="0012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9"/>
    <p:restoredTop sz="94721"/>
  </p:normalViewPr>
  <p:slideViewPr>
    <p:cSldViewPr snapToGrid="0" snapToObjects="1">
      <p:cViewPr varScale="1">
        <p:scale>
          <a:sx n="112" d="100"/>
          <a:sy n="112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4E84D-0784-7340-8ECE-AAA811F2B82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846712-0848-A949-BE83-329BBD040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33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837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A37F7-1A90-4E51-A507-1AEFE7B69E09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169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AC4F980-5D52-6D47-A30B-C1BF85507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024" y="325222"/>
            <a:ext cx="5422900" cy="664130"/>
          </a:xfrm>
        </p:spPr>
        <p:txBody>
          <a:bodyPr anchor="t">
            <a:normAutofit/>
          </a:bodyPr>
          <a:lstStyle>
            <a:lvl1pPr algn="l">
              <a:defRPr sz="2400">
                <a:solidFill>
                  <a:srgbClr val="00468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C7B99F8-ED33-1F49-903F-A3EC5F58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024" y="4949072"/>
            <a:ext cx="5422900" cy="5461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rgbClr val="004685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A804968-59FC-3143-B9CA-48652F324A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024" y="1124262"/>
            <a:ext cx="5422900" cy="3717561"/>
          </a:xfrm>
        </p:spPr>
        <p:txBody>
          <a:bodyPr anchor="ctr">
            <a:normAutofit/>
          </a:bodyPr>
          <a:lstStyle>
            <a:lvl1pPr marL="0" indent="0">
              <a:buNone/>
              <a:defRPr sz="4800" b="1" i="0">
                <a:latin typeface="+mn-lt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DCF611-7BF0-E84E-BEDC-18434B667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003" t="4492" r="11799" b="13263"/>
          <a:stretch/>
        </p:blipFill>
        <p:spPr>
          <a:xfrm>
            <a:off x="6096000" y="-63708"/>
            <a:ext cx="6096000" cy="6985416"/>
          </a:xfrm>
          <a:prstGeom prst="rect">
            <a:avLst/>
          </a:prstGeom>
        </p:spPr>
      </p:pic>
      <p:pic>
        <p:nvPicPr>
          <p:cNvPr id="13" name="Picture 12" descr="A picture containing food, drawing, plate&#10;&#10;Description automatically generated">
            <a:extLst>
              <a:ext uri="{FF2B5EF4-FFF2-40B4-BE49-F238E27FC236}">
                <a16:creationId xmlns:a16="http://schemas.microsoft.com/office/drawing/2014/main" id="{95E6FB78-03FF-9241-A995-1CF3EA78B3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6024" y="6086886"/>
            <a:ext cx="1487927" cy="54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855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B9C488-85C9-0247-926A-7C1BE8F21E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31732-66C9-E948-A66B-C7FF017D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CC020-00CD-084E-88B5-15C43EC1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169394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770B03D-7578-464B-B6EC-C653B35EB7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FA915E7-2A28-C94F-AA70-7CADAE5D11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5" y="6531300"/>
            <a:ext cx="1981200" cy="274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2B249A5-BFA9-9345-8DAC-1C05BDE31DE2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Property of Penn Engineering  |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FBEEBF-F904-304B-B1E0-47B3703AA626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9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DA60D87-3114-7F48-A5A5-C031020AB213}"/>
              </a:ext>
            </a:extLst>
          </p:cNvPr>
          <p:cNvSpPr/>
          <p:nvPr userDrawn="1"/>
        </p:nvSpPr>
        <p:spPr>
          <a:xfrm>
            <a:off x="7977236" y="598557"/>
            <a:ext cx="3609669" cy="3609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10842"/>
            <a:ext cx="4768449" cy="4193009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FD58E-5785-0445-A5A2-1DBEF0D7A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2322" y="1510841"/>
            <a:ext cx="4768450" cy="4177923"/>
          </a:xfrm>
        </p:spPr>
        <p:txBody>
          <a:bodyPr lIns="0" tIns="0" rIns="0" bIns="0"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D74246-D1A3-0642-A930-C8BB350F3A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D6A50563-85D4-C94E-B93B-4E4FD06AF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37C32DBE-F908-CC40-8DA9-AC3AD83C72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1C0F12-3FBD-FD49-B157-D3D0D01FFB6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55D2834-9AB6-3E45-A9C5-945FE339A265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09572F-15FC-2348-B52A-27C0B6C3990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46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7ECB493-171B-BB46-A103-6A99C4DBBF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5" y="6545350"/>
            <a:ext cx="1981200" cy="27432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1B539-D060-6E4B-9656-864F25AAD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0735" y="1681163"/>
            <a:ext cx="4665153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2B15DD-3C03-A84F-9DBE-C5F4AE9DA5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073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8B097F-F20D-DB42-9BF9-2FF4D83B9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4377" y="1681163"/>
            <a:ext cx="4665152" cy="823912"/>
          </a:xfrm>
        </p:spPr>
        <p:txBody>
          <a:bodyPr anchor="t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D5017-A712-A14B-8D86-1D1C2834E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4377" y="2505075"/>
            <a:ext cx="4665152" cy="31987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5B9453D-1D70-8E4F-8E65-305DC07BDF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72F5F01F-71DA-CF46-AA75-39FB09BC7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8AF7F3EA-FDAD-0E43-A199-05FEB23567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E33007-3C79-7B44-941F-BD0C537D5C6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7E461-64DF-E247-B206-93B5FDFA61CC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02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23D43E8-ECA6-3B43-A885-80F2A078E3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68118" y="6545350"/>
            <a:ext cx="1981200" cy="2743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7E6E8-7B18-1F46-B272-FEA1DD7AE0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0737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83BA26-9E2C-814C-BD79-5F16F384288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140737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A23917B-726E-AC49-9F82-2ADD37FC6A5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78074" y="1524697"/>
            <a:ext cx="4768449" cy="2266238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602041-8699-204B-A854-9ADF8EB5D60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078074" y="3910725"/>
            <a:ext cx="4768449" cy="1673336"/>
          </a:xfrm>
        </p:spPr>
        <p:txBody>
          <a:bodyPr lIns="0" tIns="0" rIns="0" bIns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9EFBA38-7D83-8D4C-8ABE-8A8D09817B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7D93EEDF-579D-5640-ACA5-561B77AED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334810"/>
            <a:ext cx="10263170" cy="734849"/>
          </a:xfrm>
        </p:spPr>
        <p:txBody>
          <a:bodyPr lIns="0" tIns="0" rIns="0" bIns="0" anchor="ctr">
            <a:normAutofit/>
          </a:bodyPr>
          <a:lstStyle>
            <a:lvl1pPr>
              <a:defRPr sz="32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C41A59E-64B7-C14E-886C-FC19AF980F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9F18D24-2661-B246-9F16-B90475E5F198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37B190-E005-E347-B689-A8669B03BD21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51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6BB289-372A-3A40-AA7D-F7CD624761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150137" y="6538277"/>
            <a:ext cx="1981200" cy="2743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527213-18FD-6840-A727-092FB2AC4E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1970" t="1162" r="31970"/>
          <a:stretch/>
        </p:blipFill>
        <p:spPr>
          <a:xfrm>
            <a:off x="11593286" y="-14990"/>
            <a:ext cx="620490" cy="400987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63ADB32B-4B0D-1D4F-AF33-D8D9EA5E3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737" y="2555496"/>
            <a:ext cx="10263170" cy="734849"/>
          </a:xfrm>
        </p:spPr>
        <p:txBody>
          <a:bodyPr lIns="0" tIns="0" rIns="0" bIns="0" anchor="ctr">
            <a:normAutofit/>
          </a:bodyPr>
          <a:lstStyle>
            <a:lvl1pPr algn="ctr">
              <a:defRPr sz="4000" b="1" i="0">
                <a:solidFill>
                  <a:schemeClr val="accent1"/>
                </a:solidFill>
                <a:latin typeface="Calibri" panose="020F0502020204030204" pitchFamily="34" charset="0"/>
                <a:ea typeface="Open Sans" panose="020B060603050402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5EA50D17-1945-C342-AA62-8D9F8136DF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6A83DB-F15A-D44F-A3C1-18DAC47DC0C7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F23FAE0-DB0B-BC41-9685-06368D3F4FB5}"/>
              </a:ext>
            </a:extLst>
          </p:cNvPr>
          <p:cNvSpPr/>
          <p:nvPr userDrawn="1"/>
        </p:nvSpPr>
        <p:spPr>
          <a:xfrm>
            <a:off x="11593286" y="3994881"/>
            <a:ext cx="620490" cy="20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8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BD5250-615A-B54A-923B-B3689C8900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98083" y="6553435"/>
            <a:ext cx="1981200" cy="27432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FE34F7A-9ACD-0544-80C4-D99588E8B8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798300" y="6492875"/>
            <a:ext cx="393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9A0DC61-6386-BE4F-A429-4B95C9E0ABC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06F01D-DAD0-9046-BC52-52B7FF0850E6}"/>
              </a:ext>
            </a:extLst>
          </p:cNvPr>
          <p:cNvSpPr txBox="1"/>
          <p:nvPr userDrawn="1"/>
        </p:nvSpPr>
        <p:spPr>
          <a:xfrm>
            <a:off x="9039068" y="6545350"/>
            <a:ext cx="28907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0" i="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of Penn Engineering  |</a:t>
            </a:r>
          </a:p>
        </p:txBody>
      </p:sp>
    </p:spTree>
    <p:extLst>
      <p:ext uri="{BB962C8B-B14F-4D97-AF65-F5344CB8AC3E}">
        <p14:creationId xmlns:p14="http://schemas.microsoft.com/office/powerpoint/2010/main" val="233237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400">
                <a:solidFill>
                  <a:srgbClr val="001B48"/>
                </a:solidFill>
              </a:defRPr>
            </a:lvl1pPr>
          </a:lstStyle>
          <a:p>
            <a:r>
              <a:rPr lang="en-US" dirty="0"/>
              <a:t>Master bulleted slide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99200" y="6536696"/>
            <a:ext cx="4775200" cy="291457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dirty="0"/>
              <a:t>Transforming Business Through Customer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tIns="0" rIns="228600" bIns="0"/>
          <a:lstStyle>
            <a:lvl1pPr algn="r">
              <a:defRPr/>
            </a:lvl1pPr>
          </a:lstStyle>
          <a:p>
            <a:fld id="{0499C290-51E0-41BB-9934-58A3D372F6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914400" y="2286000"/>
            <a:ext cx="10363200" cy="3429000"/>
          </a:xfrm>
        </p:spPr>
        <p:txBody>
          <a:bodyPr/>
          <a:lstStyle>
            <a:lvl1pPr>
              <a:lnSpc>
                <a:spcPts val="2400"/>
              </a:lnSpc>
              <a:spcAft>
                <a:spcPts val="20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1pPr>
            <a:lvl2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2pPr>
            <a:lvl3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7F7F7F"/>
                </a:solidFill>
              </a:defRPr>
            </a:lvl3pPr>
            <a:lvl4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chemeClr val="tx2">
                    <a:lumMod val="75000"/>
                  </a:schemeClr>
                </a:solidFill>
              </a:defRPr>
            </a:lvl4pPr>
            <a:lvl5pPr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defRPr sz="1600" b="1">
                <a:solidFill>
                  <a:srgbClr val="0070C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331200" y="609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69571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Footer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525B-90CE-4B14-91B6-1BFA233CFAA5}" type="slidenum">
              <a:rPr lang="en-US" smtClean="0">
                <a:solidFill>
                  <a:srgbClr val="2D2C41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2D2C41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41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EAF73-0B52-774A-B039-8E2C6509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4793B-D503-2642-8440-085F8A072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highlighted text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4D09D-DCA3-4245-9D7E-20E7A5AE5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58061F7-BFAC-7D4A-B5EF-31536FC1E3E2}" type="datetimeFigureOut">
              <a:rPr lang="en-US" smtClean="0"/>
              <a:pPr/>
              <a:t>12/17/20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0C5E8-D253-0546-AD2B-77F1C23D6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E8C38-FE15-4B47-A79C-4DF6AA287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BF7A053-0CA3-ED4F-B0C7-9347CF5AF7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1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87E4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4685"/>
          </a:solidFill>
          <a:latin typeface="+mn-lt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#assert-method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#assert-method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#assert-method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unittest.html#assert-method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unittest.html#unittest.TestCase.tearDown" TargetMode="External"/><Relationship Id="rId2" Type="http://schemas.openxmlformats.org/officeDocument/2006/relationships/hyperlink" Target="https://docs.python.org/3/library/unittest.html#unittest.TestCase.setUp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A90CC3-920E-AE44-AA0F-36BB64BEC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</a:t>
            </a:r>
            <a:r>
              <a:rPr lang="en-US" dirty="0" err="1"/>
              <a:t>Krakowsky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35C3A-9722-CE4B-9F3B-D5426B848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</p:spTree>
    <p:extLst>
      <p:ext uri="{BB962C8B-B14F-4D97-AF65-F5344CB8AC3E}">
        <p14:creationId xmlns:p14="http://schemas.microsoft.com/office/powerpoint/2010/main" val="1340150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Structure of Testing File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Other assert methods you could use to test </a:t>
            </a:r>
            <a:r>
              <a:rPr lang="en-US" i="1" dirty="0" err="1"/>
              <a:t>is_positive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test_is_positive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that 2 values are equal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(-1))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that 2 values are equal with custom error message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(0.0), ‘0.0 is actually not positive!’)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for exception using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TypeError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#should return exception when function is called with given arguments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 this case, not passing a number, so it SHOULD raise error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self.assertRaises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TypeError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'1’)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self.assertRaises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TypeError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'cis')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10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Structure of Test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name of every test method must start with the letters ‘test_', otherwise it will be ignored by the testing framework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This is so you can write other "helper" methods that you can call from your test methods, but that are not directly called by the testing framework itself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Every test method must have exactly one parameter, </a:t>
            </a:r>
            <a:r>
              <a:rPr lang="en-US" i="1" dirty="0"/>
              <a:t>self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Treat each test method independently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rgbClr val="004685"/>
                </a:solidFill>
              </a:rPr>
              <a:t>You can’t assume that test methods will be executed in the order they occur in your program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rgbClr val="00468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00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Assert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some of the common assert methods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Note: These assert methods accept a </a:t>
            </a:r>
            <a:r>
              <a:rPr lang="en-US" i="1" dirty="0"/>
              <a:t>message</a:t>
            </a:r>
            <a:r>
              <a:rPr lang="en-US" dirty="0"/>
              <a:t> argument that, if specified, is used as the error message on failure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self.assertTrue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booleanCondition</a:t>
            </a:r>
            <a:r>
              <a:rPr lang="en-US" dirty="0">
                <a:solidFill>
                  <a:srgbClr val="0087E4"/>
                </a:solidFill>
              </a:rPr>
              <a:t>, [message]) </a:t>
            </a:r>
            <a:r>
              <a:rPr lang="en-US" dirty="0"/>
              <a:t>- Tests that the </a:t>
            </a:r>
            <a:r>
              <a:rPr lang="en-US" i="1" dirty="0" err="1"/>
              <a:t>booleanCondition</a:t>
            </a:r>
            <a:r>
              <a:rPr lang="en-US" dirty="0"/>
              <a:t> is True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self.assertFalse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booleanCondition</a:t>
            </a:r>
            <a:r>
              <a:rPr lang="en-US" dirty="0">
                <a:solidFill>
                  <a:srgbClr val="0087E4"/>
                </a:solidFill>
              </a:rPr>
              <a:t>, [message]) </a:t>
            </a:r>
            <a:r>
              <a:rPr lang="en-US" dirty="0"/>
              <a:t>- Tests that the </a:t>
            </a:r>
            <a:r>
              <a:rPr lang="en-US" i="1" dirty="0" err="1"/>
              <a:t>booleanCondition</a:t>
            </a:r>
            <a:r>
              <a:rPr lang="en-US" dirty="0"/>
              <a:t> is False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self.assertEqual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expectedResult</a:t>
            </a:r>
            <a:r>
              <a:rPr lang="en-US" dirty="0">
                <a:solidFill>
                  <a:srgbClr val="0087E4"/>
                </a:solidFill>
              </a:rPr>
              <a:t>, </a:t>
            </a:r>
            <a:r>
              <a:rPr lang="en-US" dirty="0" err="1">
                <a:solidFill>
                  <a:srgbClr val="0087E4"/>
                </a:solidFill>
              </a:rPr>
              <a:t>actualResult</a:t>
            </a:r>
            <a:r>
              <a:rPr lang="en-US" dirty="0">
                <a:solidFill>
                  <a:srgbClr val="0087E4"/>
                </a:solidFill>
              </a:rPr>
              <a:t>, [message]) </a:t>
            </a:r>
            <a:r>
              <a:rPr lang="en-US" dirty="0"/>
              <a:t>- Tests that the two values are exactly equal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self.assertNotEqual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expectedResult</a:t>
            </a:r>
            <a:r>
              <a:rPr lang="en-US" dirty="0">
                <a:solidFill>
                  <a:srgbClr val="0087E4"/>
                </a:solidFill>
              </a:rPr>
              <a:t>, </a:t>
            </a:r>
            <a:r>
              <a:rPr lang="en-US" dirty="0" err="1">
                <a:solidFill>
                  <a:srgbClr val="0087E4"/>
                </a:solidFill>
              </a:rPr>
              <a:t>actualResult</a:t>
            </a:r>
            <a:r>
              <a:rPr lang="en-US" dirty="0">
                <a:solidFill>
                  <a:srgbClr val="0087E4"/>
                </a:solidFill>
              </a:rPr>
              <a:t>, [message]) </a:t>
            </a:r>
            <a:r>
              <a:rPr lang="en-US" dirty="0"/>
              <a:t>- Tests that the two values are different, and fails if they are equal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896257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https://docs.python.org/3/library/unittest.html#assert-methods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5108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Assert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some of the common assert methods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Note: These assert methods accept a </a:t>
            </a:r>
            <a:r>
              <a:rPr lang="en-US" i="1" dirty="0"/>
              <a:t>message</a:t>
            </a:r>
            <a:r>
              <a:rPr lang="en-US" dirty="0"/>
              <a:t> argument that, if specified, is used as the error message on failure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self.assertAlmostEqual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expectedResult</a:t>
            </a:r>
            <a:r>
              <a:rPr lang="en-US" dirty="0">
                <a:solidFill>
                  <a:srgbClr val="0087E4"/>
                </a:solidFill>
              </a:rPr>
              <a:t>, </a:t>
            </a:r>
            <a:r>
              <a:rPr lang="en-US" dirty="0" err="1">
                <a:solidFill>
                  <a:srgbClr val="0087E4"/>
                </a:solidFill>
              </a:rPr>
              <a:t>actualResult</a:t>
            </a:r>
            <a:r>
              <a:rPr lang="en-US" dirty="0">
                <a:solidFill>
                  <a:srgbClr val="0087E4"/>
                </a:solidFill>
              </a:rPr>
              <a:t>, [places, [message]]) </a:t>
            </a:r>
            <a:r>
              <a:rPr lang="en-US" dirty="0"/>
              <a:t>- Tests that the two numeric values are equal, after rounding to specified decimal </a:t>
            </a:r>
            <a:r>
              <a:rPr lang="en-US" i="1" dirty="0"/>
              <a:t>places</a:t>
            </a:r>
            <a:r>
              <a:rPr lang="en-US" dirty="0"/>
              <a:t> (default is 7).  Good for comparing floating point numbers.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self.assertListEqual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expectedResult</a:t>
            </a:r>
            <a:r>
              <a:rPr lang="en-US" dirty="0">
                <a:solidFill>
                  <a:srgbClr val="0087E4"/>
                </a:solidFill>
              </a:rPr>
              <a:t>, </a:t>
            </a:r>
            <a:r>
              <a:rPr lang="en-US" dirty="0" err="1">
                <a:solidFill>
                  <a:srgbClr val="0087E4"/>
                </a:solidFill>
              </a:rPr>
              <a:t>actualResult</a:t>
            </a:r>
            <a:r>
              <a:rPr lang="en-US" dirty="0">
                <a:solidFill>
                  <a:srgbClr val="0087E4"/>
                </a:solidFill>
              </a:rPr>
              <a:t>, [message]) </a:t>
            </a:r>
            <a:r>
              <a:rPr lang="en-US" dirty="0"/>
              <a:t>- Tests that the two lists are exactly equal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self.assertCountEqual</a:t>
            </a:r>
            <a:r>
              <a:rPr lang="en-US" dirty="0">
                <a:solidFill>
                  <a:srgbClr val="0087E4"/>
                </a:solidFill>
              </a:rPr>
              <a:t>(</a:t>
            </a:r>
            <a:r>
              <a:rPr lang="en-US" dirty="0" err="1">
                <a:solidFill>
                  <a:srgbClr val="0087E4"/>
                </a:solidFill>
              </a:rPr>
              <a:t>expectedResult</a:t>
            </a:r>
            <a:r>
              <a:rPr lang="en-US" dirty="0">
                <a:solidFill>
                  <a:srgbClr val="0087E4"/>
                </a:solidFill>
              </a:rPr>
              <a:t>, </a:t>
            </a:r>
            <a:r>
              <a:rPr lang="en-US" dirty="0" err="1">
                <a:solidFill>
                  <a:srgbClr val="0087E4"/>
                </a:solidFill>
              </a:rPr>
              <a:t>actualResult</a:t>
            </a:r>
            <a:r>
              <a:rPr lang="en-US" dirty="0">
                <a:solidFill>
                  <a:srgbClr val="0087E4"/>
                </a:solidFill>
              </a:rPr>
              <a:t>, [message])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mr-IN" dirty="0"/>
              <a:t>–</a:t>
            </a:r>
            <a:r>
              <a:rPr lang="en-US" dirty="0"/>
              <a:t> Tests that the two sequences contain the same elements, regardless of their order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https://docs.python.org/3/library/unittest.html#assert-methods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7896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Assert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some other assert methods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Note: These assert methods accept a </a:t>
            </a:r>
            <a:r>
              <a:rPr lang="en-US" i="1" dirty="0"/>
              <a:t>message</a:t>
            </a:r>
            <a:r>
              <a:rPr lang="en-US" dirty="0"/>
              <a:t> argument that, if specified, is used as the error message on failure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self.assertIs</a:t>
            </a:r>
            <a:r>
              <a:rPr lang="en-US" dirty="0">
                <a:solidFill>
                  <a:srgbClr val="0087E4"/>
                </a:solidFill>
              </a:rPr>
              <a:t>(first, second, [message]) </a:t>
            </a:r>
            <a:r>
              <a:rPr lang="en-US" dirty="0"/>
              <a:t>- Tests that </a:t>
            </a:r>
            <a:r>
              <a:rPr lang="en-US" i="1" dirty="0"/>
              <a:t>first</a:t>
            </a:r>
            <a:r>
              <a:rPr lang="en-US" dirty="0"/>
              <a:t> and </a:t>
            </a:r>
            <a:r>
              <a:rPr lang="en-US" i="1" dirty="0"/>
              <a:t>second</a:t>
            </a:r>
            <a:r>
              <a:rPr lang="en-US" dirty="0"/>
              <a:t> evaluate to the same object (think of the identity testing operator ‘is’)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self.assertIsNot</a:t>
            </a:r>
            <a:r>
              <a:rPr lang="en-US" dirty="0">
                <a:solidFill>
                  <a:srgbClr val="0087E4"/>
                </a:solidFill>
              </a:rPr>
              <a:t>(first, second, [message]) </a:t>
            </a:r>
            <a:r>
              <a:rPr lang="en-US" dirty="0"/>
              <a:t>- Tests that </a:t>
            </a:r>
            <a:r>
              <a:rPr lang="en-US" i="1" dirty="0"/>
              <a:t>first</a:t>
            </a:r>
            <a:r>
              <a:rPr lang="en-US" dirty="0"/>
              <a:t> and </a:t>
            </a:r>
            <a:r>
              <a:rPr lang="en-US" i="1" dirty="0"/>
              <a:t>second</a:t>
            </a:r>
            <a:r>
              <a:rPr lang="en-US" dirty="0"/>
              <a:t> do not evaluate to the same object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self.assertIn</a:t>
            </a:r>
            <a:r>
              <a:rPr lang="en-US" dirty="0">
                <a:solidFill>
                  <a:srgbClr val="0087E4"/>
                </a:solidFill>
              </a:rPr>
              <a:t>(first, second, [message])</a:t>
            </a:r>
            <a:r>
              <a:rPr lang="en-US" dirty="0">
                <a:solidFill>
                  <a:srgbClr val="026CB5"/>
                </a:solidFill>
              </a:rPr>
              <a:t> </a:t>
            </a:r>
            <a:r>
              <a:rPr lang="en-US" dirty="0"/>
              <a:t>- Tests that the </a:t>
            </a:r>
            <a:r>
              <a:rPr lang="en-US" i="1" dirty="0"/>
              <a:t>first</a:t>
            </a:r>
            <a:r>
              <a:rPr lang="en-US" dirty="0"/>
              <a:t> is in the </a:t>
            </a:r>
            <a:r>
              <a:rPr lang="en-US" i="1" dirty="0"/>
              <a:t>second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self.assertNotIn</a:t>
            </a:r>
            <a:r>
              <a:rPr lang="en-US" dirty="0">
                <a:solidFill>
                  <a:srgbClr val="0087E4"/>
                </a:solidFill>
              </a:rPr>
              <a:t>(first, second, [message]) </a:t>
            </a:r>
            <a:r>
              <a:rPr lang="en-US" dirty="0"/>
              <a:t>- Tests that the </a:t>
            </a:r>
            <a:r>
              <a:rPr lang="en-US" i="1" dirty="0"/>
              <a:t>first</a:t>
            </a:r>
            <a:r>
              <a:rPr lang="en-US" dirty="0"/>
              <a:t> is not in the </a:t>
            </a:r>
            <a:r>
              <a:rPr lang="en-US" i="1" dirty="0"/>
              <a:t>second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chemeClr val="tx2"/>
                </a:solidFill>
              </a:rPr>
              <a:t>For reference: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https://docs.python.org/3/library/unittest.html#assert-methods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19595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Assert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some other assert methods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Note: This assert method does not accept a </a:t>
            </a:r>
            <a:r>
              <a:rPr lang="en-US" i="1" dirty="0"/>
              <a:t>message</a:t>
            </a:r>
            <a:r>
              <a:rPr lang="en-US" dirty="0"/>
              <a:t> argument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self.assertRaises</a:t>
            </a:r>
            <a:r>
              <a:rPr lang="en-US" dirty="0">
                <a:solidFill>
                  <a:srgbClr val="0087E4"/>
                </a:solidFill>
              </a:rPr>
              <a:t>(exception, </a:t>
            </a:r>
            <a:r>
              <a:rPr lang="en-US" dirty="0" err="1">
                <a:solidFill>
                  <a:srgbClr val="0087E4"/>
                </a:solidFill>
              </a:rPr>
              <a:t>function_name</a:t>
            </a:r>
            <a:r>
              <a:rPr lang="en-US" dirty="0">
                <a:solidFill>
                  <a:srgbClr val="0087E4"/>
                </a:solidFill>
              </a:rPr>
              <a:t>, parameter, ...,)</a:t>
            </a:r>
            <a:r>
              <a:rPr lang="en-US" dirty="0"/>
              <a:t> - Tests that the function </a:t>
            </a:r>
            <a:r>
              <a:rPr lang="en-US" i="1" dirty="0" err="1"/>
              <a:t>function_name</a:t>
            </a:r>
            <a:r>
              <a:rPr lang="en-US" dirty="0"/>
              <a:t>, when called with the given (zero or more) parameters, raises the given </a:t>
            </a:r>
            <a:r>
              <a:rPr lang="en-US" i="1" dirty="0"/>
              <a:t>exception</a:t>
            </a:r>
            <a:endParaRPr lang="en-US" dirty="0"/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For example, this tests for </a:t>
            </a:r>
            <a:r>
              <a:rPr lang="en-US" i="1" dirty="0" err="1">
                <a:solidFill>
                  <a:srgbClr val="004685"/>
                </a:solidFill>
              </a:rPr>
              <a:t>TypeError</a:t>
            </a:r>
            <a:r>
              <a:rPr lang="en-US" dirty="0">
                <a:solidFill>
                  <a:srgbClr val="004685"/>
                </a:solidFill>
              </a:rPr>
              <a:t> when calling </a:t>
            </a:r>
            <a:r>
              <a:rPr lang="en-US" i="1" dirty="0" err="1">
                <a:solidFill>
                  <a:srgbClr val="004685"/>
                </a:solidFill>
              </a:rPr>
              <a:t>is_positive</a:t>
            </a:r>
            <a:r>
              <a:rPr lang="en-US" dirty="0">
                <a:solidFill>
                  <a:srgbClr val="004685"/>
                </a:solidFill>
              </a:rPr>
              <a:t> with </a:t>
            </a:r>
            <a:r>
              <a:rPr lang="en-US" i="1" dirty="0">
                <a:solidFill>
                  <a:srgbClr val="004685"/>
                </a:solidFill>
              </a:rPr>
              <a:t>‘1’</a:t>
            </a:r>
            <a:endParaRPr lang="en-US" dirty="0">
              <a:solidFill>
                <a:srgbClr val="004685"/>
              </a:solidFill>
            </a:endParaRPr>
          </a:p>
          <a:p>
            <a:pPr marL="457200" lvl="1" indent="0">
              <a:buNone/>
            </a:pPr>
            <a:r>
              <a:rPr lang="en-US" dirty="0" err="1"/>
              <a:t>self.assertRaises</a:t>
            </a:r>
            <a:r>
              <a:rPr lang="en-US" dirty="0"/>
              <a:t>(</a:t>
            </a:r>
            <a:r>
              <a:rPr lang="en-US" dirty="0" err="1"/>
              <a:t>TypeError</a:t>
            </a:r>
            <a:r>
              <a:rPr lang="en-US" dirty="0"/>
              <a:t>, </a:t>
            </a:r>
            <a:r>
              <a:rPr lang="en-US" dirty="0" err="1"/>
              <a:t>is_positive</a:t>
            </a:r>
            <a:r>
              <a:rPr lang="en-US" dirty="0"/>
              <a:t>, '1')</a:t>
            </a:r>
            <a:br>
              <a:rPr lang="en-US" dirty="0">
                <a:solidFill>
                  <a:schemeClr val="accent3"/>
                </a:solidFill>
              </a:rPr>
            </a:br>
            <a:endParaRPr lang="en-US" dirty="0">
              <a:solidFill>
                <a:schemeClr val="accent3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140735" y="5291528"/>
            <a:ext cx="7772400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https://docs.python.org/3/library/unittest.html#assert-methods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79638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Optional </a:t>
            </a:r>
            <a:r>
              <a:rPr lang="en-US" sz="3000" dirty="0" err="1"/>
              <a:t>SetUp</a:t>
            </a:r>
            <a:r>
              <a:rPr lang="en-US" sz="3000" dirty="0"/>
              <a:t> &amp; </a:t>
            </a:r>
            <a:r>
              <a:rPr lang="en-US" sz="3000" dirty="0" err="1"/>
              <a:t>TearDown</a:t>
            </a:r>
            <a:r>
              <a:rPr lang="en-US" sz="3000" dirty="0"/>
              <a:t> Methods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optional methods when running a testing file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These are typically defined at the top of your testing class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setUp</a:t>
            </a:r>
            <a:r>
              <a:rPr lang="en-US" dirty="0">
                <a:solidFill>
                  <a:srgbClr val="0087E4"/>
                </a:solidFill>
              </a:rPr>
              <a:t>(self) </a:t>
            </a:r>
            <a:r>
              <a:rPr lang="en-US" dirty="0"/>
              <a:t>– Method called </a:t>
            </a:r>
            <a:r>
              <a:rPr lang="en-US" i="1" dirty="0"/>
              <a:t>before each test method </a:t>
            </a:r>
            <a:r>
              <a:rPr lang="en-US" dirty="0"/>
              <a:t>and can be used to initialize everything to a "clean" state.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>
                <a:solidFill>
                  <a:srgbClr val="0087E4"/>
                </a:solidFill>
              </a:rPr>
              <a:t>tearDown</a:t>
            </a:r>
            <a:r>
              <a:rPr lang="en-US" dirty="0">
                <a:solidFill>
                  <a:srgbClr val="0087E4"/>
                </a:solidFill>
              </a:rPr>
              <a:t>(self) </a:t>
            </a:r>
            <a:r>
              <a:rPr lang="en-US" dirty="0"/>
              <a:t>– Method called </a:t>
            </a:r>
            <a:r>
              <a:rPr lang="en-US" i="1" dirty="0"/>
              <a:t>after each test method </a:t>
            </a:r>
            <a:r>
              <a:rPr lang="en-US" dirty="0"/>
              <a:t>and can be used to remove artifacts (such as files) that may have been created.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032187" y="4734403"/>
            <a:ext cx="8578538" cy="609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ts val="2400"/>
              </a:lnSpc>
              <a:spcBef>
                <a:spcPts val="1200"/>
              </a:spcBef>
              <a:spcAft>
                <a:spcPts val="200"/>
              </a:spcAft>
              <a:buFont typeface="Arial" pitchFamily="34" charset="0"/>
              <a:buChar char="•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1pPr>
            <a:lvl2pPr marL="4572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2pPr>
            <a:lvl3pPr marL="8001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 sz="1600" b="1" kern="1200" baseline="0">
                <a:solidFill>
                  <a:srgbClr val="7F7F7F"/>
                </a:solidFill>
                <a:latin typeface="Helvetica" pitchFamily="34" charset="0"/>
                <a:ea typeface="+mn-ea"/>
                <a:cs typeface="Helvetica" pitchFamily="34" charset="0"/>
              </a:defRPr>
            </a:lvl3pPr>
            <a:lvl4pPr marL="10287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–"/>
              <a:defRPr sz="1600" b="1" kern="1200" baseline="0">
                <a:solidFill>
                  <a:schemeClr val="tx2">
                    <a:lumMod val="75000"/>
                  </a:schemeClr>
                </a:solidFill>
                <a:latin typeface="Helvetica" pitchFamily="34" charset="0"/>
                <a:ea typeface="+mn-ea"/>
                <a:cs typeface="Helvetica" pitchFamily="34" charset="0"/>
              </a:defRPr>
            </a:lvl4pPr>
            <a:lvl5pPr marL="1257300" indent="-2286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itchFamily="34" charset="0"/>
              <a:buChar char="»"/>
              <a:defRPr sz="1600" b="1" kern="1200" baseline="0">
                <a:solidFill>
                  <a:srgbClr val="0070C0"/>
                </a:solidFill>
                <a:latin typeface="Helvetica" pitchFamily="34" charset="0"/>
                <a:ea typeface="+mn-ea"/>
                <a:cs typeface="Helvetic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>
              <a:buNone/>
            </a:pPr>
            <a:r>
              <a:rPr lang="en-US" dirty="0">
                <a:solidFill>
                  <a:srgbClr val="004685"/>
                </a:solidFill>
              </a:rPr>
              <a:t>For reference: 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https://docs.python.org/3/library/unittest.html#unittest.TestCase.setUp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https://docs.python.org/3/library/unittest.html#unittest.TestCase.tearDown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marL="228600" lvl="1" indent="0">
              <a:buNone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52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23F43B4-3C1F-6F4C-BFDA-6217F4E6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String Testing File - Exercise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script file </a:t>
            </a:r>
            <a:r>
              <a:rPr lang="en-US" i="1" dirty="0" err="1"/>
              <a:t>stringmethods_test.py</a:t>
            </a:r>
            <a:r>
              <a:rPr lang="en-US" dirty="0"/>
              <a:t>.  Write tests for some of the common string methods: </a:t>
            </a:r>
            <a:r>
              <a:rPr lang="en-US" i="1" dirty="0"/>
              <a:t>upper</a:t>
            </a:r>
            <a:r>
              <a:rPr lang="en-US" dirty="0"/>
              <a:t>, </a:t>
            </a:r>
            <a:r>
              <a:rPr lang="en-US" i="1" dirty="0" err="1"/>
              <a:t>isupper</a:t>
            </a:r>
            <a:r>
              <a:rPr lang="en-US" dirty="0"/>
              <a:t>, and </a:t>
            </a:r>
            <a:r>
              <a:rPr lang="en-US" i="1" dirty="0"/>
              <a:t>split</a:t>
            </a:r>
            <a:r>
              <a:rPr lang="en-US" dirty="0"/>
              <a:t> 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br>
              <a:rPr lang="en-US" dirty="0">
                <a:solidFill>
                  <a:srgbClr val="0087E4"/>
                </a:solidFill>
              </a:rPr>
            </a:br>
            <a:br>
              <a:rPr lang="en-US" dirty="0">
                <a:solidFill>
                  <a:srgbClr val="0087E4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StringMethods_Test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test_upper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#1st argument is expected result (what the value should be)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#2nd argument is actual result (the value you’re testing)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('FOO', '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foo'.upper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test_isupper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('FOO'.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isupper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self.assertFalse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('Foo'.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isupper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121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String Testing File - Exercise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script file </a:t>
            </a:r>
            <a:r>
              <a:rPr lang="en-US" i="1" dirty="0" err="1"/>
              <a:t>stringmethods_test.py</a:t>
            </a:r>
            <a:r>
              <a:rPr lang="en-US" dirty="0"/>
              <a:t>.  Write tests for some of the common string methods: </a:t>
            </a:r>
            <a:r>
              <a:rPr lang="en-US" i="1" dirty="0"/>
              <a:t>upper</a:t>
            </a:r>
            <a:r>
              <a:rPr lang="en-US" dirty="0"/>
              <a:t>, </a:t>
            </a:r>
            <a:r>
              <a:rPr lang="en-US" i="1" dirty="0" err="1"/>
              <a:t>isupper</a:t>
            </a:r>
            <a:r>
              <a:rPr lang="en-US" dirty="0"/>
              <a:t>, and </a:t>
            </a:r>
            <a:r>
              <a:rPr lang="en-US" i="1" dirty="0"/>
              <a:t>split</a:t>
            </a:r>
            <a:r>
              <a:rPr lang="en-US" dirty="0">
                <a:solidFill>
                  <a:schemeClr val="tx2"/>
                </a:solidFill>
              </a:rPr>
              <a:t> 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test_split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s = 'hello world’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self.assertListEqual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(['hello', 'world'],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s.split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#try a separator that doesn't exist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self.assertListEqual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(['hello world'],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s.split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(','))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#try a separator that is not a string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self.assertRaises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TypeError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s.split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2)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name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 == '__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__’: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unittest.main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63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5D0F06F-17C9-4E43-B29E-817EDD8AE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 Good Test-Driven Development (TDD) Strategy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Pick a function that doesn't depend on other, untested functions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While the function isn't complete: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Write a new test for a feature (e.g. new/improved functionality)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Run all tests and make sure the new one fails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While any test fails:</a:t>
            </a:r>
          </a:p>
          <a:p>
            <a:pPr marL="1200150" lvl="2" indent="-285750">
              <a:buFontTx/>
              <a:buChar char="-"/>
            </a:pPr>
            <a:r>
              <a:rPr lang="en-US" dirty="0"/>
              <a:t>Add/fix just enough code in the function to make it pass the test</a:t>
            </a:r>
          </a:p>
          <a:p>
            <a:pPr marL="742950" lvl="1" indent="-285750">
              <a:buFontTx/>
              <a:buChar char="-"/>
            </a:pPr>
            <a:r>
              <a:rPr lang="en-US" i="1" dirty="0">
                <a:solidFill>
                  <a:srgbClr val="004685"/>
                </a:solidFill>
              </a:rPr>
              <a:t>Refactor</a:t>
            </a:r>
            <a:r>
              <a:rPr lang="en-US" dirty="0">
                <a:solidFill>
                  <a:srgbClr val="004685"/>
                </a:solidFill>
              </a:rPr>
              <a:t> the code to make it cleaner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Refactoring</a:t>
            </a:r>
            <a:r>
              <a:rPr lang="en-US" dirty="0"/>
              <a:t> code is the process of restructuring the code (changing the factoring) without changing the behavior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27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5D2F-7B93-544E-87D3-73A7FDA8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Unit Testing &amp; Test Driven Development (TDD)</a:t>
            </a:r>
          </a:p>
        </p:txBody>
      </p:sp>
    </p:spTree>
    <p:extLst>
      <p:ext uri="{BB962C8B-B14F-4D97-AF65-F5344CB8AC3E}">
        <p14:creationId xmlns:p14="http://schemas.microsoft.com/office/powerpoint/2010/main" val="25654737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B9EEBE6-38E8-244B-A52A-5D2B82E5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A Good Test-Driven Development (TDD) Strategy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Test typical examples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Use expected inputs and arguments to test your functions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You should expect these tests to pass easily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Test edge-cases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Use more unexpected inputs and function arguments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These are typically examples at the extreme ends of the input spectrum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Largest/smallest possible inputs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Negative numbers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Zero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Incorrect data types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Empty lists</a:t>
            </a:r>
          </a:p>
          <a:p>
            <a:pPr marL="1200150" lvl="2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etc.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10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Writing Unit Tests is Mandatory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Moving forward, writing unit tests is mandatory in this course!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It can be annoying but you can’t get away without it in big programs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How many unit tests you write is sometimes a matter of judgment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Rule: Test every case you can think of that might possibly go wrong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35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A3CE1-8C64-0540-B271-E05070D07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Examples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8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0735" y="1122134"/>
            <a:ext cx="10263171" cy="4567466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script file </a:t>
            </a:r>
            <a:r>
              <a:rPr lang="en-US" i="1" dirty="0" err="1"/>
              <a:t>listexamples.py</a:t>
            </a:r>
            <a:r>
              <a:rPr lang="en-US" dirty="0"/>
              <a:t>.  Write a </a:t>
            </a:r>
            <a:r>
              <a:rPr lang="en-US" i="1" dirty="0"/>
              <a:t>sum13 </a:t>
            </a:r>
            <a:r>
              <a:rPr lang="en-US" dirty="0"/>
              <a:t>function that returns the sum of a given list of numbers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number 13 is very unlucky, so it doesn’t count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Also, the numbers that come immediately after the number 13 don’t count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Return 0 for an empty list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this example, you’re going to write the tests first, then implement the function to pass the tests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To do this, first create the </a:t>
            </a:r>
            <a:r>
              <a:rPr lang="en-US" i="1" dirty="0">
                <a:solidFill>
                  <a:srgbClr val="004685"/>
                </a:solidFill>
              </a:rPr>
              <a:t>sum13</a:t>
            </a:r>
            <a:r>
              <a:rPr lang="en-US" dirty="0">
                <a:solidFill>
                  <a:srgbClr val="004685"/>
                </a:solidFill>
              </a:rPr>
              <a:t> function “stub” and return 0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idea here is to start with an empty function so our tests fail</a:t>
            </a:r>
          </a:p>
          <a:p>
            <a:pPr marL="0" indent="0">
              <a:buNone/>
            </a:pPr>
            <a:br>
              <a:rPr lang="en-US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sum13(</a:t>
            </a:r>
            <a:r>
              <a:rPr lang="en-US" sz="19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sz="19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'’’Returns the sum of a given list of numbers.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The number 13 is very unlucky, so it doesn’t count.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Also, the numbers that come immediately after the number 13 don’t count.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’’’</a:t>
            </a:r>
            <a:br>
              <a:rPr lang="en-US" sz="19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9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return 0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32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testing file </a:t>
            </a:r>
            <a:r>
              <a:rPr lang="en-US" i="1" dirty="0" err="1"/>
              <a:t>listexamples_test.py</a:t>
            </a:r>
            <a:r>
              <a:rPr lang="en-US" dirty="0"/>
              <a:t> and create your tests.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All tests should fail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import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from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listexamples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import *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ListExamples_Test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def test_sum13(self):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self.assertEqual(4, sum13([1, 2, 1]))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self.assertEqual(3, sum13([1, 2, 13]))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self.assertEqual(3, sum13([1, 2, 13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1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self.assertEqual(-1, sum13([1, -2, 13, 1]))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self.assertEqual(0, sum13([]))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self.assertEqual(0, sum13([13]))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name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 == '__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unittest.main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04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Implement the </a:t>
            </a:r>
            <a:r>
              <a:rPr lang="en-US" i="1" dirty="0"/>
              <a:t>sum13 </a:t>
            </a:r>
            <a:r>
              <a:rPr lang="en-US" dirty="0"/>
              <a:t>function to pass the tests.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cs typeface="Arial"/>
              </a:rPr>
              <a:t>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sum13(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'’’Returns the sum of a given list of numbers.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The number 13 is very unlucky, so it doesn’t count.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Also, the numbers that come immediately after the number 13 don’t count.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’’’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if 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== 0: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return 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lst_sum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for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#iterate over each value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if 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13):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#if it’s 13, we’re done, break out of loop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break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lst_sum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return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lst_sum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568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 another function </a:t>
            </a:r>
            <a:r>
              <a:rPr lang="en-US" i="1" dirty="0"/>
              <a:t>has22 </a:t>
            </a:r>
            <a:r>
              <a:rPr lang="en-US" dirty="0"/>
              <a:t>that returns True if a 2 appears next to another 2 in the given list.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now, just create the method stub and return </a:t>
            </a:r>
            <a:r>
              <a:rPr lang="en-US" dirty="0">
                <a:solidFill>
                  <a:srgbClr val="0087E4"/>
                </a:solidFill>
              </a:rPr>
              <a:t>False</a:t>
            </a:r>
          </a:p>
          <a:p>
            <a:pPr marL="0" indent="0">
              <a:buNone/>
            </a:pPr>
            <a:br>
              <a:rPr lang="en-US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US" dirty="0">
                <a:solidFill>
                  <a:schemeClr val="accent3"/>
                </a:solidFill>
                <a:latin typeface="Arial"/>
                <a:cs typeface="Arial"/>
              </a:rPr>
              <a:t>    </a:t>
            </a:r>
            <a:r>
              <a:rPr lang="en-US" dirty="0">
                <a:solidFill>
                  <a:srgbClr val="0087E4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has22(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'''Returns True if a 2 appears next to another 2 in the given list.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For example: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has22([1, 2, 2]) returns True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has22([1, 2, 1, 2]) returns False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has22([2, 1, 2]) returns False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9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your tests.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All tests should fail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26CB5"/>
                </a:solidFill>
                <a:latin typeface="Arial (Body)"/>
                <a:cs typeface="Arial (Body)"/>
              </a:rPr>
              <a:t> 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ListExamples_Test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def test_has22(self):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(True, has22([1, 2, 2]))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has22([2, 1, 2]))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has22([1, 2, 1, 2]))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has22([2]))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(False, has22([]))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89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Implement the </a:t>
            </a:r>
            <a:r>
              <a:rPr lang="en-US" i="1" dirty="0"/>
              <a:t>has22 </a:t>
            </a:r>
            <a:r>
              <a:rPr lang="en-US" dirty="0"/>
              <a:t>function to pass the tests.</a:t>
            </a: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  <a:cs typeface="Arial"/>
              </a:rPr>
              <a:t>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has22(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'''Returns True if a 2 appears next to another 2 in the given list.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For example: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has22([1, 2, 2]) returns True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has22([1, 2, 1, 2]) returns False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has22([2, 1, 2]) returns False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for i in range(0, len(lst) - 1):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Arial"/>
              </a:rPr>
              <a:t>#i is the index of 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ach element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if lst[i] == 2 and lst[i + 1] == 2: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return True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return False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410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 another function </a:t>
            </a:r>
            <a:r>
              <a:rPr lang="en-US" i="1" dirty="0" err="1"/>
              <a:t>swap_first_last</a:t>
            </a:r>
            <a:r>
              <a:rPr lang="en-US" i="1" dirty="0"/>
              <a:t> </a:t>
            </a:r>
            <a:r>
              <a:rPr lang="en-US" dirty="0"/>
              <a:t>function that swaps the first and last elements of a list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now, just create the method stub with </a:t>
            </a:r>
            <a:r>
              <a:rPr lang="en-US" dirty="0">
                <a:solidFill>
                  <a:srgbClr val="0087E4"/>
                </a:solidFill>
              </a:rPr>
              <a:t>pass</a:t>
            </a:r>
            <a:r>
              <a:rPr lang="en-US" dirty="0"/>
              <a:t>, as a placeholder for a code block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swap_first_last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''’Swaps the first and last elements in the given list.’’’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6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What is Unit Testing?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Unit testing a</a:t>
            </a:r>
            <a:r>
              <a:rPr lang="en-US" dirty="0"/>
              <a:t>llows you to test individual units of a program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simplest way to think about it is testing every function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Unit testing</a:t>
            </a:r>
            <a:r>
              <a:rPr lang="en-US" dirty="0"/>
              <a:t> does not guarantee that the different functions work together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That’s the job of </a:t>
            </a:r>
            <a:r>
              <a:rPr lang="en-US" i="1" dirty="0">
                <a:solidFill>
                  <a:srgbClr val="004685"/>
                </a:solidFill>
              </a:rPr>
              <a:t>integration testing</a:t>
            </a:r>
            <a:r>
              <a:rPr lang="en-US" dirty="0">
                <a:solidFill>
                  <a:srgbClr val="004685"/>
                </a:solidFill>
              </a:rPr>
              <a:t>, which tests the interaction between the units (functions)</a:t>
            </a:r>
          </a:p>
          <a:p>
            <a:pPr marL="285750" indent="-285750">
              <a:buFont typeface="Arial"/>
              <a:buChar char="•"/>
            </a:pPr>
            <a:r>
              <a:rPr lang="en-US" i="1" dirty="0"/>
              <a:t>Unit testing </a:t>
            </a:r>
            <a:r>
              <a:rPr lang="en-US" dirty="0"/>
              <a:t>is part of the </a:t>
            </a:r>
            <a:r>
              <a:rPr lang="en-US" i="1" dirty="0"/>
              <a:t>test-driven development (TDD) </a:t>
            </a:r>
            <a:r>
              <a:rPr lang="en-US" dirty="0"/>
              <a:t>approach to software development, where program requirements and features are turned into very specific test cases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Code is written (software is developed) to pass those tests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313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your tests.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All tests should fail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ListExamples_Test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test_swap_first_last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data and apply function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[4, 5, 7, -45]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swap_first_last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 == -45)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 == 4)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#compares values (and order) of lists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self.assertListEqual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([-45, 5, 7, 4],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#compares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values (regardless of order) of lists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self.assertCountEqual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[4, 5, 7, -45]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(4,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9549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Implement the </a:t>
            </a:r>
            <a:r>
              <a:rPr lang="en-US" i="1" dirty="0" err="1"/>
              <a:t>swap_first_last</a:t>
            </a:r>
            <a:r>
              <a:rPr lang="en-US" i="1" dirty="0"/>
              <a:t> </a:t>
            </a:r>
            <a:r>
              <a:rPr lang="en-US" dirty="0"/>
              <a:t>function to pass the tests. 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swap_first_last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''’Swaps the first and last elements in the given list.’’’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lst[0], lst[-1] = lst[-1], lst[0]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8544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 another function </a:t>
            </a:r>
            <a:r>
              <a:rPr lang="en-US" i="1" dirty="0" err="1"/>
              <a:t>remove_min</a:t>
            </a:r>
            <a:r>
              <a:rPr lang="en-US" i="1" dirty="0"/>
              <a:t> </a:t>
            </a:r>
            <a:r>
              <a:rPr lang="en-US" dirty="0"/>
              <a:t>that removes the min element of a list.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now, just create the method stub with pass, as a placeholder for a code block</a:t>
            </a:r>
            <a:br>
              <a:rPr lang="en-US" dirty="0">
                <a:solidFill>
                  <a:schemeClr val="accent3"/>
                </a:solidFill>
              </a:rPr>
            </a:b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''’Removes the min element of the given list.’’’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605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your tests.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All tests should fail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ListExamples_Test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test_remove_min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data and apply function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[1, 4, -1, 5, 7]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self.assertFalse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(-1 in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#confirm min value was removed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== 4)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[1, 4, 5, 7]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self.assertListEqual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== 1)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mylist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!= -1)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517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List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the </a:t>
            </a:r>
            <a:r>
              <a:rPr lang="en-US" i="1" dirty="0" err="1"/>
              <a:t>remove_min</a:t>
            </a:r>
            <a:r>
              <a:rPr lang="en-US" i="1" dirty="0"/>
              <a:t> </a:t>
            </a:r>
            <a:r>
              <a:rPr lang="en-US" dirty="0"/>
              <a:t>function to pass the tests. </a:t>
            </a:r>
            <a:br>
              <a:rPr lang="en-US" dirty="0">
                <a:solidFill>
                  <a:schemeClr val="tx2"/>
                </a:solidFill>
              </a:rPr>
            </a:br>
            <a:br>
              <a:rPr lang="en-US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US" dirty="0">
                <a:solidFill>
                  <a:schemeClr val="accent3"/>
                </a:solidFill>
                <a:cs typeface="Arial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remove_min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''’Removes the min element of the given list.’’’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b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minimum = min(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index =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lst.index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(minimum)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del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[index]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772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script file </a:t>
            </a:r>
            <a:r>
              <a:rPr lang="en-US" i="1" dirty="0" err="1"/>
              <a:t>sentencecounter.py</a:t>
            </a:r>
            <a:r>
              <a:rPr lang="en-US" dirty="0"/>
              <a:t>.  Write a simple </a:t>
            </a:r>
            <a:r>
              <a:rPr lang="en-US" i="1" dirty="0" err="1"/>
              <a:t>count_sentences</a:t>
            </a:r>
            <a:r>
              <a:rPr lang="en-US" dirty="0"/>
              <a:t> function that counts the number of sentences in a string of text, based on a period(.)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now, just create the method stub and return 0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Again, the idea here is to start with an empty function so our tests fail</a:t>
            </a:r>
          </a:p>
          <a:p>
            <a:pPr marL="0" indent="0">
              <a:buNone/>
            </a:pP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'’’Counts the number of sentences in the given text.’’’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293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 new testing file </a:t>
            </a:r>
            <a:r>
              <a:rPr lang="en-US" i="1" dirty="0" err="1"/>
              <a:t>sentencecounter_test.py</a:t>
            </a:r>
            <a:r>
              <a:rPr lang="en-US" dirty="0"/>
              <a:t> and create your tests.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All tests should fail</a:t>
            </a: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import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from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sentencecounter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import *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SentenceCounter_Test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('Today is Monday. This is it.'))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('Hi there. My name is Brandon.   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What\’s yours?'))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(‘’))</a:t>
            </a:r>
            <a:br>
              <a:rPr lang="en-US" dirty="0">
                <a:solidFill>
                  <a:srgbClr val="026CB5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name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 == '__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main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unittest.main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150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Implement the </a:t>
            </a:r>
            <a:r>
              <a:rPr lang="en-US" i="1" dirty="0" err="1"/>
              <a:t>count_sentences</a:t>
            </a:r>
            <a:r>
              <a:rPr lang="en-US" dirty="0"/>
              <a:t> function to pass the tests.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It can count the number of sentences, based on a period (.)</a:t>
            </a:r>
          </a:p>
          <a:p>
            <a:pPr lvl="1"/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'’’Counts the number of sentences in the given text.’’’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text = text.strip()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punc_count = len(text.split('.'))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sentence_count = 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if (punc_count &gt;= 0):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sentence_count = punc_count – 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return sentence_count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08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All tests should pass, including the test with a question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The last sentence in the text is followed by a question mark (?), so we would only expect to get a sentence count of 2, based on a period (.)</a:t>
            </a:r>
          </a:p>
          <a:p>
            <a:pPr marL="0" indent="0">
              <a:buNone/>
            </a:pP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SentenceCounter_Test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('Today is Monday. This is it.'))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('..'))</a:t>
            </a:r>
            <a:br>
              <a:rPr lang="en-US" dirty="0">
                <a:solidFill>
                  <a:srgbClr val="026CB5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r>
              <a:rPr lang="en-US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('Hi there. My name is Brandon. What\’s yours?'))</a:t>
            </a:r>
            <a:b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('’)</a:t>
            </a:r>
            <a:br>
              <a:rPr lang="en-US" dirty="0">
                <a:solidFill>
                  <a:srgbClr val="026CB5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endParaRPr lang="en-US" dirty="0">
              <a:solidFill>
                <a:srgbClr val="026CB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077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But we SHOULD account for other kinds of punctuation, like a question mark (?) 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Let’s fix it.  First, update the test with the new expected value (3)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If you run this test, it SHOULD fail!</a:t>
            </a:r>
          </a:p>
          <a:p>
            <a:pPr marL="0" indent="0">
              <a:buNone/>
            </a:pP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class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SentenceCounter_Test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def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('Today is Monday. This is it.'))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('..'))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('Hi there. My name is Brandon. What\’s yours?'))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self.assertEqual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('’)</a:t>
            </a:r>
            <a:br>
              <a:rPr lang="en-US" dirty="0">
                <a:solidFill>
                  <a:srgbClr val="0087E4"/>
                </a:solidFill>
              </a:rPr>
            </a:br>
            <a:br>
              <a:rPr lang="en-US" dirty="0">
                <a:solidFill>
                  <a:srgbClr val="026CB5"/>
                </a:solidFill>
              </a:rPr>
            </a:br>
            <a:endParaRPr lang="en-US" dirty="0">
              <a:solidFill>
                <a:srgbClr val="026CB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52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Why Unit Test?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Unit testing </a:t>
            </a:r>
            <a:r>
              <a:rPr lang="en-US" dirty="0"/>
              <a:t>can save you a lot of time!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It helps you track down bugs, which is often the most time consuming part of software development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When something breaks, it helps you identify exactly which unit of your program (function) is broken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If you implement incorrect code, at least one of your unit tests SHOULD fail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80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Sentence Counter Testing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Update the </a:t>
            </a:r>
            <a:r>
              <a:rPr lang="en-US" i="1" dirty="0" err="1"/>
              <a:t>count_sentences</a:t>
            </a:r>
            <a:r>
              <a:rPr lang="en-US" dirty="0"/>
              <a:t> function to account for a question mark (?) and to pass the test</a:t>
            </a:r>
            <a:br>
              <a:rPr lang="en-US" dirty="0"/>
            </a:br>
            <a:br>
              <a:rPr lang="en-US" dirty="0">
                <a:solidFill>
                  <a:schemeClr val="accent3"/>
                </a:solidFill>
              </a:rPr>
            </a:b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count_sentences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(text):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'’’Counts the number of sentences in the given text.’’’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text = text.strip()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punc_count = len(text.split('.'))</a:t>
            </a:r>
            <a:b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FF0000"/>
                </a:solidFill>
                <a:latin typeface="Consolas" panose="020B0609020204030204" pitchFamily="49" charset="0"/>
                <a:cs typeface="Arial"/>
              </a:rPr>
              <a:t>punc_count += (len(text.split('?')) – 1)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Arial"/>
              </a:rPr>
              <a:t>#account for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mr-IN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Arial"/>
              </a:rPr>
              <a:t>question mark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b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478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sentence_count = 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if (punc_count &gt;= 0):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sentence_count = punc_count – 1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"/>
              </a:rPr>
              <a:t>return sentence_count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585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Why Unit Test?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 program is written as a collection of functions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Designing the individual functions for testability enhances the overall design of the program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 function should either do computation or input/output, but not both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Following this rule makes testing computational functions easier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If a function being tested requests input from the user, the function can’t be tested easily (with a “single click”)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rgbClr val="004685"/>
                </a:solidFill>
              </a:rPr>
              <a:t>If a function being tested produces output, the output must be examined for correctness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84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6"/>
          <p:cNvSpPr txBox="1">
            <a:spLocks/>
          </p:cNvSpPr>
          <p:nvPr/>
        </p:nvSpPr>
        <p:spPr>
          <a:xfrm>
            <a:off x="1891780" y="1828801"/>
            <a:ext cx="7988096" cy="28947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100" b="1" dirty="0">
              <a:solidFill>
                <a:srgbClr val="004785">
                  <a:lumMod val="75000"/>
                </a:srgb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2C98D-520F-0E43-B93B-1733BC449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 Unit Testing</a:t>
            </a: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39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5000"/>
    </mc:Choice>
    <mc:Fallback xmlns="">
      <p:transition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The Program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>
                <a:latin typeface="Arial (body)"/>
                <a:cs typeface="Arial (body)"/>
              </a:rPr>
              <a:t>Imagine you have a program with a very simple function that returns a </a:t>
            </a:r>
            <a:r>
              <a:rPr lang="en-US" dirty="0" err="1">
                <a:latin typeface="Arial (body)"/>
                <a:cs typeface="Arial (body)"/>
              </a:rPr>
              <a:t>boolean</a:t>
            </a:r>
            <a:r>
              <a:rPr lang="en-US" dirty="0">
                <a:latin typeface="Arial (body)"/>
                <a:cs typeface="Arial (body)"/>
              </a:rPr>
              <a:t> value indicating if a number is positive (or not)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 (body)"/>
                <a:cs typeface="Arial (body)"/>
              </a:rPr>
              <a:t>Assume the program is saved in a file </a:t>
            </a:r>
            <a:r>
              <a:rPr lang="en-US" i="1" dirty="0" err="1">
                <a:latin typeface="Arial (body)"/>
                <a:cs typeface="Arial (body)"/>
              </a:rPr>
              <a:t>simplemath.py</a:t>
            </a:r>
            <a:endParaRPr lang="en-US" i="1" dirty="0">
              <a:latin typeface="Arial (body)"/>
              <a:cs typeface="Arial (body)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accent3"/>
                </a:solidFill>
                <a:latin typeface="Arial (body)"/>
                <a:cs typeface="Arial (body)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def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_p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ositive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(x):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return x &gt; 0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def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main():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print(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, 'is positive:',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is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_p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ositive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(</a:t>
            </a: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))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mr-IN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if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__name__ == '__main__’:</a:t>
            </a:r>
            <a:b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mr-IN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main()</a:t>
            </a:r>
            <a:endParaRPr lang="en-US" dirty="0">
              <a:solidFill>
                <a:srgbClr val="0087E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38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The Testing File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create a testing file for writing and running unit tests, do 3 things: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Import </a:t>
            </a:r>
            <a:r>
              <a:rPr lang="en-US" i="1" dirty="0" err="1"/>
              <a:t>unittest</a:t>
            </a:r>
            <a:r>
              <a:rPr lang="en-US" dirty="0"/>
              <a:t> (the unit testing framework)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Import the program (file) you want to test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Write test methods to test the individual functions in the program (file)   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74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Structure of Testing File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6800" dirty="0"/>
              <a:t>Create a new test file </a:t>
            </a:r>
            <a:r>
              <a:rPr lang="en-US" sz="6800" dirty="0" err="1"/>
              <a:t>simplemath_test.py</a:t>
            </a:r>
            <a:endParaRPr lang="en-US" sz="6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4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</a:t>
            </a:r>
            <a: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r>
              <a:rPr lang="en-US" sz="6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the unit testing framework</a:t>
            </a:r>
            <a:b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simplemath</a:t>
            </a:r>
            <a:r>
              <a:rPr lang="en-US" sz="6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*</a:t>
            </a:r>
            <a: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#Import the program (file) you want to test</a:t>
            </a: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‘’’Note the use of * to indicate an import of everything from the module, so you don’t have to precede every function call with the name of the file it was imported from.’’’</a:t>
            </a:r>
            <a:b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en-US" sz="6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6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SimpleMath_Test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unittest.TestCase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): 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#Create a testing class</a:t>
            </a: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#More about classes later -- think of it as a collection of functions</a:t>
            </a: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#Write test methods to test the individual functions in the program </a:t>
            </a: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#Test methods must start with the letters ‘test_’ and have one parameter, </a:t>
            </a:r>
            <a:r>
              <a:rPr lang="en-US" sz="6800" i="1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def 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test_is_positive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(self):</a:t>
            </a:r>
            <a:b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self.assertTrue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(2)) </a:t>
            </a:r>
            <a:r>
              <a:rPr lang="en-US" sz="6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that the function returns True value        </a:t>
            </a:r>
            <a:b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self.assertFalse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is_positive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(0)) </a:t>
            </a:r>
            <a:r>
              <a:rPr lang="en-US" sz="6800" dirty="0">
                <a:solidFill>
                  <a:srgbClr val="7F7F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#tests that the function returns False value        </a:t>
            </a:r>
            <a:b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rgbClr val="026CB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mr-IN" sz="6800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if</a:t>
            </a:r>
            <a:r>
              <a:rPr lang="mr-IN" sz="6800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 __</a:t>
            </a:r>
            <a:r>
              <a:rPr lang="mr-IN" sz="6800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name</a:t>
            </a:r>
            <a:r>
              <a:rPr lang="mr-IN" sz="6800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 == '__</a:t>
            </a:r>
            <a:r>
              <a:rPr lang="mr-IN" sz="6800" dirty="0" err="1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main</a:t>
            </a:r>
            <a:r>
              <a:rPr lang="mr-IN" sz="6800" dirty="0">
                <a:solidFill>
                  <a:srgbClr val="0087E4"/>
                </a:solidFill>
                <a:latin typeface="Consolas" panose="020B0609020204030204" pitchFamily="49" charset="0"/>
                <a:cs typeface="Arial (body)"/>
              </a:rPr>
              <a:t>__’:</a:t>
            </a:r>
            <a:b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6800" dirty="0" err="1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unittest.main</a:t>
            </a:r>
            <a:r>
              <a:rPr lang="en-US" sz="6800" dirty="0">
                <a:solidFill>
                  <a:srgbClr val="0087E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#Execute the tests by calling main in the </a:t>
            </a:r>
            <a:r>
              <a:rPr lang="en-US" sz="68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unittest</a:t>
            </a:r>
            <a:r>
              <a:rPr lang="en-US" sz="68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framework</a:t>
            </a:r>
            <a:endParaRPr lang="en-US" sz="68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499C290-51E0-41BB-9934-58A3D372F67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81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IT 590 Colors">
      <a:dk1>
        <a:srgbClr val="000000"/>
      </a:dk1>
      <a:lt1>
        <a:srgbClr val="FFFFFF"/>
      </a:lt1>
      <a:dk2>
        <a:srgbClr val="43454B"/>
      </a:dk2>
      <a:lt2>
        <a:srgbClr val="E7E6E6"/>
      </a:lt2>
      <a:accent1>
        <a:srgbClr val="931D33"/>
      </a:accent1>
      <a:accent2>
        <a:srgbClr val="7AFFDC"/>
      </a:accent2>
      <a:accent3>
        <a:srgbClr val="001B51"/>
      </a:accent3>
      <a:accent4>
        <a:srgbClr val="0096FF"/>
      </a:accent4>
      <a:accent5>
        <a:srgbClr val="008338"/>
      </a:accent5>
      <a:accent6>
        <a:srgbClr val="942092"/>
      </a:accent6>
      <a:hlink>
        <a:srgbClr val="FF2F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590_StyleGuide" id="{803B5287-E27A-A345-822D-B08490D4EFE0}" vid="{49AFC243-9820-DE49-808E-082EFAB8F2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1186</TotalTime>
  <Words>4191</Words>
  <Application>Microsoft Macintosh PowerPoint</Application>
  <PresentationFormat>Widescreen</PresentationFormat>
  <Paragraphs>221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Arial (Body)</vt:lpstr>
      <vt:lpstr>Calibri</vt:lpstr>
      <vt:lpstr>Arial</vt:lpstr>
      <vt:lpstr>Consolas</vt:lpstr>
      <vt:lpstr>Open Sans</vt:lpstr>
      <vt:lpstr>Helvetica</vt:lpstr>
      <vt:lpstr>Arial (Body)</vt:lpstr>
      <vt:lpstr>Office Theme</vt:lpstr>
      <vt:lpstr>PowerPoint Presentation</vt:lpstr>
      <vt:lpstr>About Unit Testing &amp; Test Driven Development (TDD)</vt:lpstr>
      <vt:lpstr>What is Unit Testing?</vt:lpstr>
      <vt:lpstr>Why Unit Test?</vt:lpstr>
      <vt:lpstr>Why Unit Test?</vt:lpstr>
      <vt:lpstr>How To Do Unit Testing</vt:lpstr>
      <vt:lpstr>The Program</vt:lpstr>
      <vt:lpstr>The Testing File</vt:lpstr>
      <vt:lpstr>Structure of Testing File</vt:lpstr>
      <vt:lpstr>Structure of Testing File</vt:lpstr>
      <vt:lpstr>Structure of Test Methods</vt:lpstr>
      <vt:lpstr>Assert Methods</vt:lpstr>
      <vt:lpstr>Assert Methods</vt:lpstr>
      <vt:lpstr>Assert Methods</vt:lpstr>
      <vt:lpstr>Assert Methods</vt:lpstr>
      <vt:lpstr>Optional SetUp &amp; TearDown Methods</vt:lpstr>
      <vt:lpstr>String Testing File - Exercise</vt:lpstr>
      <vt:lpstr>String Testing File - Exercise</vt:lpstr>
      <vt:lpstr>A Good Test-Driven Development (TDD) Strategy</vt:lpstr>
      <vt:lpstr>A Good Test-Driven Development (TDD) Strategy</vt:lpstr>
      <vt:lpstr>Writing Unit Tests is Mandatory</vt:lpstr>
      <vt:lpstr>Testing Examples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List Testing</vt:lpstr>
      <vt:lpstr>Sentence Counter Testing</vt:lpstr>
      <vt:lpstr>Sentence Counter Testing</vt:lpstr>
      <vt:lpstr>Sentence Counter Testing</vt:lpstr>
      <vt:lpstr>Sentence Counter Testing</vt:lpstr>
      <vt:lpstr>Sentence Counter Testing</vt:lpstr>
      <vt:lpstr>Sentence Counter 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Keller</dc:creator>
  <cp:lastModifiedBy>Krakowsky, Brandon L</cp:lastModifiedBy>
  <cp:revision>64</cp:revision>
  <dcterms:created xsi:type="dcterms:W3CDTF">2020-01-21T23:14:53Z</dcterms:created>
  <dcterms:modified xsi:type="dcterms:W3CDTF">2020-12-17T19:29:38Z</dcterms:modified>
</cp:coreProperties>
</file>

<file path=docProps/thumbnail.jpeg>
</file>